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9" r:id="rId1"/>
  </p:sldMasterIdLst>
  <p:sldIdLst>
    <p:sldId id="256" r:id="rId2"/>
    <p:sldId id="264" r:id="rId3"/>
    <p:sldId id="265" r:id="rId4"/>
    <p:sldId id="272" r:id="rId5"/>
    <p:sldId id="266" r:id="rId6"/>
    <p:sldId id="268" r:id="rId7"/>
    <p:sldId id="273" r:id="rId8"/>
    <p:sldId id="262" r:id="rId9"/>
    <p:sldId id="27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104" y="-3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C06386-6845-44F2-8209-E12BCF258F88}" type="datetimeFigureOut">
              <a:rPr lang="en-US" smtClean="0"/>
              <a:pPr/>
              <a:t>11/01/15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C06386-6845-44F2-8209-E12BCF258F88}" type="datetimeFigureOut">
              <a:rPr lang="en-US" smtClean="0"/>
              <a:pPr/>
              <a:t>11/01/15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C06386-6845-44F2-8209-E12BCF258F88}" type="datetimeFigureOut">
              <a:rPr lang="en-US" smtClean="0"/>
              <a:pPr/>
              <a:t>11/01/15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C06386-6845-44F2-8209-E12BCF258F88}" type="datetimeFigureOut">
              <a:rPr lang="en-US" smtClean="0"/>
              <a:pPr/>
              <a:t>11/01/15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C06386-6845-44F2-8209-E12BCF258F88}" type="datetimeFigureOut">
              <a:rPr lang="en-US" smtClean="0"/>
              <a:pPr/>
              <a:t>11/01/15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6C06386-6845-44F2-8209-E12BCF258F88}" type="datetimeFigureOut">
              <a:rPr lang="en-US" smtClean="0"/>
              <a:pPr/>
              <a:t>11/01/15</a:t>
            </a:fld>
            <a:endParaRPr lang="en-IN"/>
          </a:p>
        </p:txBody>
      </p:sp>
      <p:sp>
        <p:nvSpPr>
          <p:cNvPr id="9" name="Slide Number Placeholder 8"/>
          <p:cNvSpPr>
            <a:spLocks noGrp="1"/>
          </p:cNvSpPr>
          <p:nvPr>
            <p:ph type="sldNum" sz="quarter" idx="11"/>
          </p:nvPr>
        </p:nvSpPr>
        <p:spPr/>
        <p:txBody>
          <a:bodyPr/>
          <a:lstStyle/>
          <a:p>
            <a:fld id="{84CE2C05-FA8C-4219-A7CB-0B94D078EB64}" type="slidenum">
              <a:rPr lang="en-IN" smtClean="0"/>
              <a:pPr/>
              <a:t>‹#›</a:t>
            </a:fld>
            <a:endParaRPr lang="en-IN"/>
          </a:p>
        </p:txBody>
      </p:sp>
      <p:sp>
        <p:nvSpPr>
          <p:cNvPr id="10" name="Footer Placeholder 9"/>
          <p:cNvSpPr>
            <a:spLocks noGrp="1"/>
          </p:cNvSpPr>
          <p:nvPr>
            <p:ph type="ftr" sz="quarter" idx="12"/>
          </p:nvPr>
        </p:nvSpPr>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4CE2C05-FA8C-4219-A7CB-0B94D078EB64}" type="slidenum">
              <a:rPr lang="en-IN" smtClean="0"/>
              <a:pPr/>
              <a:t>‹#›</a:t>
            </a:fld>
            <a:endParaRPr lang="en-IN"/>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IN"/>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6C06386-6845-44F2-8209-E12BCF258F88}" type="datetimeFigureOut">
              <a:rPr lang="en-US" smtClean="0"/>
              <a:pPr/>
              <a:t>11/01/15</a:t>
            </a:fld>
            <a:endParaRPr lang="en-IN"/>
          </a:p>
        </p:txBody>
      </p:sp>
    </p:spTree>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15" r:id="rId6"/>
    <p:sldLayoutId id="2147483916" r:id="rId7"/>
    <p:sldLayoutId id="2147483917" r:id="rId8"/>
    <p:sldLayoutId id="2147483918" r:id="rId9"/>
    <p:sldLayoutId id="2147483919" r:id="rId10"/>
    <p:sldLayoutId id="2147483920"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www.drugbank.ca/drugs/DB06655"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980728"/>
            <a:ext cx="7772400" cy="1470025"/>
          </a:xfrm>
        </p:spPr>
        <p:txBody>
          <a:bodyPr/>
          <a:lstStyle/>
          <a:p>
            <a:pPr algn="ctr"/>
            <a:r>
              <a:rPr lang="en-IN" dirty="0" smtClean="0">
                <a:solidFill>
                  <a:schemeClr val="tx1"/>
                </a:solidFill>
                <a:latin typeface="Times New Roman" pitchFamily="18" charset="0"/>
                <a:cs typeface="Times New Roman" pitchFamily="18" charset="0"/>
              </a:rPr>
              <a:t>Insulin Regular </a:t>
            </a:r>
            <a:endParaRPr lang="en-IN" b="1" dirty="0">
              <a:solidFill>
                <a:schemeClr val="tx1"/>
              </a:solidFill>
              <a:latin typeface="Times New Roman" pitchFamily="18" charset="0"/>
              <a:cs typeface="Times New Roman" pitchFamily="18" charset="0"/>
            </a:endParaRPr>
          </a:p>
        </p:txBody>
      </p:sp>
      <p:sp>
        <p:nvSpPr>
          <p:cNvPr id="3" name="Subtitle 2"/>
          <p:cNvSpPr>
            <a:spLocks noGrp="1"/>
          </p:cNvSpPr>
          <p:nvPr>
            <p:ph type="subTitle" idx="1"/>
          </p:nvPr>
        </p:nvSpPr>
        <p:spPr>
          <a:xfrm>
            <a:off x="539552" y="2924944"/>
            <a:ext cx="7004224" cy="3024336"/>
          </a:xfrm>
        </p:spPr>
        <p:txBody>
          <a:bodyPr>
            <a:normAutofit/>
          </a:bodyPr>
          <a:lstStyle/>
          <a:p>
            <a:pPr algn="l"/>
            <a:r>
              <a:rPr lang="en-US" b="1" dirty="0" err="1" smtClean="0">
                <a:solidFill>
                  <a:schemeClr val="tx1"/>
                </a:solidFill>
                <a:latin typeface="Times New Roman" pitchFamily="18" charset="0"/>
                <a:cs typeface="Times New Roman" pitchFamily="18" charset="0"/>
              </a:rPr>
              <a:t>Drugbank</a:t>
            </a:r>
            <a:r>
              <a:rPr lang="en-US" b="1" dirty="0" smtClean="0">
                <a:solidFill>
                  <a:schemeClr val="tx1"/>
                </a:solidFill>
                <a:latin typeface="Times New Roman" pitchFamily="18" charset="0"/>
                <a:cs typeface="Times New Roman" pitchFamily="18" charset="0"/>
              </a:rPr>
              <a:t> ID </a:t>
            </a:r>
            <a:r>
              <a:rPr lang="en-US" dirty="0" smtClean="0">
                <a:solidFill>
                  <a:schemeClr val="tx1"/>
                </a:solidFill>
                <a:latin typeface="Times New Roman" pitchFamily="18" charset="0"/>
                <a:cs typeface="Times New Roman" pitchFamily="18" charset="0"/>
              </a:rPr>
              <a:t>: </a:t>
            </a:r>
            <a:r>
              <a:rPr lang="en-IN" dirty="0" smtClean="0">
                <a:solidFill>
                  <a:schemeClr val="tx1"/>
                </a:solidFill>
                <a:latin typeface="Times New Roman" pitchFamily="18" charset="0"/>
                <a:cs typeface="Times New Roman" pitchFamily="18" charset="0"/>
              </a:rPr>
              <a:t>DB00030 </a:t>
            </a:r>
            <a:endParaRPr lang="en-IN" dirty="0" smtClean="0">
              <a:solidFill>
                <a:schemeClr val="tx1"/>
              </a:solidFill>
              <a:latin typeface="Times New Roman" pitchFamily="18" charset="0"/>
              <a:cs typeface="Times New Roman" pitchFamily="18" charset="0"/>
            </a:endParaRPr>
          </a:p>
          <a:p>
            <a:r>
              <a:rPr lang="en-IN" b="1" dirty="0">
                <a:solidFill>
                  <a:srgbClr val="2F2B20"/>
                </a:solidFill>
              </a:rPr>
              <a:t>Protein chemical </a:t>
            </a:r>
            <a:r>
              <a:rPr lang="en-IN" b="1" dirty="0" smtClean="0">
                <a:solidFill>
                  <a:srgbClr val="2F2B20"/>
                </a:solidFill>
              </a:rPr>
              <a:t>formula </a:t>
            </a:r>
            <a:r>
              <a:rPr lang="en-IN" dirty="0" smtClean="0">
                <a:solidFill>
                  <a:srgbClr val="2F2B20"/>
                </a:solidFill>
              </a:rPr>
              <a:t>: C</a:t>
            </a:r>
            <a:r>
              <a:rPr lang="en-IN" baseline="-25000" dirty="0" smtClean="0">
                <a:solidFill>
                  <a:srgbClr val="2F2B20"/>
                </a:solidFill>
              </a:rPr>
              <a:t>257</a:t>
            </a:r>
            <a:r>
              <a:rPr lang="en-IN" dirty="0" smtClean="0">
                <a:solidFill>
                  <a:srgbClr val="2F2B20"/>
                </a:solidFill>
              </a:rPr>
              <a:t>H</a:t>
            </a:r>
            <a:r>
              <a:rPr lang="en-IN" baseline="-25000" dirty="0" smtClean="0">
                <a:solidFill>
                  <a:srgbClr val="2F2B20"/>
                </a:solidFill>
              </a:rPr>
              <a:t>383</a:t>
            </a:r>
            <a:r>
              <a:rPr lang="en-IN" dirty="0" smtClean="0">
                <a:solidFill>
                  <a:srgbClr val="2F2B20"/>
                </a:solidFill>
              </a:rPr>
              <a:t>N</a:t>
            </a:r>
            <a:r>
              <a:rPr lang="en-IN" baseline="-25000" dirty="0" smtClean="0">
                <a:solidFill>
                  <a:srgbClr val="2F2B20"/>
                </a:solidFill>
              </a:rPr>
              <a:t>65</a:t>
            </a:r>
            <a:r>
              <a:rPr lang="en-IN" dirty="0" smtClean="0">
                <a:solidFill>
                  <a:srgbClr val="2F2B20"/>
                </a:solidFill>
              </a:rPr>
              <a:t>O</a:t>
            </a:r>
            <a:r>
              <a:rPr lang="en-IN" baseline="-25000" dirty="0" smtClean="0">
                <a:solidFill>
                  <a:srgbClr val="2F2B20"/>
                </a:solidFill>
              </a:rPr>
              <a:t>77</a:t>
            </a:r>
            <a:r>
              <a:rPr lang="en-IN" dirty="0" smtClean="0">
                <a:solidFill>
                  <a:srgbClr val="2F2B20"/>
                </a:solidFill>
              </a:rPr>
              <a:t>S</a:t>
            </a:r>
            <a:r>
              <a:rPr lang="en-IN" baseline="-25000" dirty="0" smtClean="0">
                <a:solidFill>
                  <a:srgbClr val="2F2B20"/>
                </a:solidFill>
              </a:rPr>
              <a:t>6</a:t>
            </a:r>
          </a:p>
          <a:p>
            <a:r>
              <a:rPr lang="en-IN" b="1" dirty="0" smtClean="0">
                <a:solidFill>
                  <a:srgbClr val="2F2B20"/>
                </a:solidFill>
              </a:rPr>
              <a:t>Protein </a:t>
            </a:r>
            <a:r>
              <a:rPr lang="en-IN" b="1" dirty="0">
                <a:solidFill>
                  <a:srgbClr val="2F2B20"/>
                </a:solidFill>
              </a:rPr>
              <a:t>average </a:t>
            </a:r>
            <a:r>
              <a:rPr lang="en-IN" b="1" dirty="0" smtClean="0">
                <a:solidFill>
                  <a:srgbClr val="2F2B20"/>
                </a:solidFill>
              </a:rPr>
              <a:t>weight : </a:t>
            </a:r>
            <a:r>
              <a:rPr lang="en-IN" dirty="0" smtClean="0">
                <a:solidFill>
                  <a:srgbClr val="2F2B20"/>
                </a:solidFill>
              </a:rPr>
              <a:t>5808 </a:t>
            </a:r>
            <a:r>
              <a:rPr lang="en-IN" dirty="0">
                <a:solidFill>
                  <a:srgbClr val="2F2B20"/>
                </a:solidFill>
              </a:rPr>
              <a:t>Daltons </a:t>
            </a:r>
            <a:endParaRPr lang="en-US" dirty="0" smtClean="0">
              <a:solidFill>
                <a:srgbClr val="2F2B2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836712"/>
            <a:ext cx="7854696" cy="5184576"/>
          </a:xfrm>
        </p:spPr>
        <p:txBody>
          <a:bodyPr>
            <a:normAutofit fontScale="92500"/>
          </a:bodyPr>
          <a:lstStyle/>
          <a:p>
            <a:pPr algn="l"/>
            <a:r>
              <a:rPr lang="en-US" sz="2400" b="1" dirty="0" smtClean="0">
                <a:solidFill>
                  <a:schemeClr val="tx1"/>
                </a:solidFill>
                <a:latin typeface="Times New Roman" pitchFamily="18" charset="0"/>
                <a:cs typeface="Times New Roman" pitchFamily="18" charset="0"/>
              </a:rPr>
              <a:t>Description</a:t>
            </a:r>
            <a:r>
              <a:rPr lang="en-US" sz="2400" dirty="0" smtClean="0">
                <a:solidFill>
                  <a:schemeClr val="tx1"/>
                </a:solidFill>
                <a:latin typeface="Times New Roman" pitchFamily="18" charset="0"/>
                <a:cs typeface="Times New Roman" pitchFamily="18" charset="0"/>
              </a:rPr>
              <a:t> :</a:t>
            </a:r>
          </a:p>
          <a:p>
            <a:r>
              <a:rPr lang="en-US" sz="1800"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Insulin regular is a 51 residue peptide hormone, composed of two amino acid chains covalently linked by disulfide bonds. The structure is identical to native human insulin. Recombinant insulin is synthesized by recombinant DNA </a:t>
            </a:r>
            <a:r>
              <a:rPr lang="en-IN" sz="1800" dirty="0" err="1" smtClean="0">
                <a:solidFill>
                  <a:schemeClr val="tx1"/>
                </a:solidFill>
                <a:latin typeface="Times New Roman" pitchFamily="18" charset="0"/>
                <a:cs typeface="Times New Roman" pitchFamily="18" charset="0"/>
              </a:rPr>
              <a:t>techncology</a:t>
            </a:r>
            <a:r>
              <a:rPr lang="en-IN" sz="1800" dirty="0" smtClean="0">
                <a:solidFill>
                  <a:schemeClr val="tx1"/>
                </a:solidFill>
                <a:latin typeface="Times New Roman" pitchFamily="18" charset="0"/>
                <a:cs typeface="Times New Roman" pitchFamily="18" charset="0"/>
              </a:rPr>
              <a:t>. Inserting the human insulin gene into the Escherichia coli bacteria or </a:t>
            </a:r>
            <a:r>
              <a:rPr lang="en-IN" sz="1800" dirty="0" err="1" smtClean="0">
                <a:solidFill>
                  <a:schemeClr val="tx1"/>
                </a:solidFill>
                <a:latin typeface="Times New Roman" pitchFamily="18" charset="0"/>
                <a:cs typeface="Times New Roman" pitchFamily="18" charset="0"/>
              </a:rPr>
              <a:t>Saccharomyces</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cerevisiae</a:t>
            </a:r>
            <a:r>
              <a:rPr lang="en-IN" sz="1800" dirty="0" smtClean="0">
                <a:solidFill>
                  <a:schemeClr val="tx1"/>
                </a:solidFill>
                <a:latin typeface="Times New Roman" pitchFamily="18" charset="0"/>
                <a:cs typeface="Times New Roman" pitchFamily="18" charset="0"/>
              </a:rPr>
              <a:t> produces insulin for human use.</a:t>
            </a:r>
          </a:p>
          <a:p>
            <a:pPr algn="l"/>
            <a:endParaRPr lang="en-US" sz="1800" dirty="0" smtClean="0">
              <a:solidFill>
                <a:schemeClr val="tx1"/>
              </a:solidFill>
              <a:latin typeface="Times New Roman" pitchFamily="18" charset="0"/>
              <a:cs typeface="Times New Roman" pitchFamily="18" charset="0"/>
            </a:endParaRPr>
          </a:p>
          <a:p>
            <a:pPr algn="l"/>
            <a:r>
              <a:rPr lang="en-US" sz="2400" b="1" dirty="0" smtClean="0">
                <a:solidFill>
                  <a:schemeClr val="tx1"/>
                </a:solidFill>
                <a:latin typeface="Times New Roman" pitchFamily="18" charset="0"/>
                <a:cs typeface="Times New Roman" pitchFamily="18" charset="0"/>
              </a:rPr>
              <a:t>Indication</a:t>
            </a:r>
            <a:r>
              <a:rPr lang="en-US" sz="2400" dirty="0" smtClean="0">
                <a:solidFill>
                  <a:schemeClr val="tx1"/>
                </a:solidFill>
                <a:latin typeface="Times New Roman" pitchFamily="18" charset="0"/>
                <a:cs typeface="Times New Roman" pitchFamily="18" charset="0"/>
              </a:rPr>
              <a:t> :</a:t>
            </a:r>
          </a:p>
          <a:p>
            <a:r>
              <a:rPr lang="en-IN" sz="1800" dirty="0" smtClean="0">
                <a:solidFill>
                  <a:schemeClr val="tx1"/>
                </a:solidFill>
                <a:latin typeface="Times New Roman" pitchFamily="18" charset="0"/>
                <a:cs typeface="Times New Roman" pitchFamily="18" charset="0"/>
              </a:rPr>
              <a:t>Indicated as an adjunct to diet and exercise to improve </a:t>
            </a:r>
            <a:r>
              <a:rPr lang="en-IN" sz="1800" dirty="0" err="1" smtClean="0">
                <a:solidFill>
                  <a:schemeClr val="tx1"/>
                </a:solidFill>
                <a:latin typeface="Times New Roman" pitchFamily="18" charset="0"/>
                <a:cs typeface="Times New Roman" pitchFamily="18" charset="0"/>
              </a:rPr>
              <a:t>glycemic</a:t>
            </a:r>
            <a:r>
              <a:rPr lang="en-IN" sz="1800" dirty="0" smtClean="0">
                <a:solidFill>
                  <a:schemeClr val="tx1"/>
                </a:solidFill>
                <a:latin typeface="Times New Roman" pitchFamily="18" charset="0"/>
                <a:cs typeface="Times New Roman" pitchFamily="18" charset="0"/>
              </a:rPr>
              <a:t> control in adults and children with type 1 and type 2 diabetes mellitus. </a:t>
            </a:r>
          </a:p>
          <a:p>
            <a:endParaRPr lang="en-US" sz="1800" dirty="0" smtClean="0">
              <a:solidFill>
                <a:schemeClr val="tx1"/>
              </a:solidFill>
              <a:latin typeface="Times New Roman" pitchFamily="18" charset="0"/>
              <a:cs typeface="Times New Roman" pitchFamily="18" charset="0"/>
            </a:endParaRPr>
          </a:p>
          <a:p>
            <a:pPr algn="l"/>
            <a:r>
              <a:rPr lang="en-US" sz="2400" b="1" dirty="0" err="1" smtClean="0">
                <a:solidFill>
                  <a:schemeClr val="tx1"/>
                </a:solidFill>
                <a:latin typeface="Times New Roman" pitchFamily="18" charset="0"/>
                <a:cs typeface="Times New Roman" pitchFamily="18" charset="0"/>
              </a:rPr>
              <a:t>Pharmacodynamics</a:t>
            </a:r>
            <a:r>
              <a:rPr lang="en-US" sz="2400" b="1"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 </a:t>
            </a:r>
          </a:p>
          <a:p>
            <a:r>
              <a:rPr lang="en-IN" sz="1800" dirty="0" smtClean="0">
                <a:solidFill>
                  <a:schemeClr val="tx1"/>
                </a:solidFill>
                <a:latin typeface="Times New Roman" pitchFamily="18" charset="0"/>
                <a:cs typeface="Times New Roman" pitchFamily="18" charset="0"/>
              </a:rPr>
              <a:t>Insulin regular is a short-acting insulin. When subcutaneously administered, the onset of action (as evidenced by a decrease in glucose level) occurs 30 minutes post-dose. Maximal effect occurs between 1.5 and 3.5 hours post-dose. The glucose-lowering effect occurs 8 hours post-dose. Compared to other rapid-acting insulin </a:t>
            </a:r>
            <a:r>
              <a:rPr lang="en-IN" sz="1800" dirty="0" err="1" smtClean="0">
                <a:solidFill>
                  <a:schemeClr val="tx1"/>
                </a:solidFill>
                <a:latin typeface="Times New Roman" pitchFamily="18" charset="0"/>
                <a:cs typeface="Times New Roman" pitchFamily="18" charset="0"/>
              </a:rPr>
              <a:t>analogs</a:t>
            </a:r>
            <a:r>
              <a:rPr lang="en-IN" sz="1800" dirty="0" smtClean="0">
                <a:solidFill>
                  <a:schemeClr val="tx1"/>
                </a:solidFill>
                <a:latin typeface="Times New Roman" pitchFamily="18" charset="0"/>
                <a:cs typeface="Times New Roman" pitchFamily="18" charset="0"/>
              </a:rPr>
              <a:t>, insulin regular has a slower onset of action and longer duration of action. </a:t>
            </a:r>
            <a:endParaRPr lang="en-US" sz="1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57158" y="1817440"/>
            <a:ext cx="8020344" cy="5040560"/>
          </a:xfrm>
        </p:spPr>
        <p:txBody>
          <a:bodyPr>
            <a:noAutofit/>
          </a:bodyPr>
          <a:lstStyle/>
          <a:p>
            <a:pPr>
              <a:lnSpc>
                <a:spcPct val="160000"/>
              </a:lnSpc>
            </a:pPr>
            <a:r>
              <a:rPr lang="en-US" b="1" dirty="0" smtClean="0">
                <a:solidFill>
                  <a:schemeClr val="tx1"/>
                </a:solidFill>
                <a:latin typeface="Times New Roman" pitchFamily="18" charset="0"/>
                <a:cs typeface="Times New Roman" pitchFamily="18" charset="0"/>
              </a:rPr>
              <a:t>Mechanism of action </a:t>
            </a:r>
            <a:r>
              <a:rPr lang="en-US" dirty="0" smtClean="0">
                <a:solidFill>
                  <a:schemeClr val="tx1"/>
                </a:solidFill>
                <a:latin typeface="Times New Roman" pitchFamily="18" charset="0"/>
                <a:cs typeface="Times New Roman" pitchFamily="18" charset="0"/>
              </a:rPr>
              <a:t>: </a:t>
            </a:r>
            <a:r>
              <a:rPr lang="en-IN" sz="1600" dirty="0" smtClean="0">
                <a:solidFill>
                  <a:schemeClr val="tx1"/>
                </a:solidFill>
                <a:latin typeface="Times New Roman" pitchFamily="18" charset="0"/>
                <a:cs typeface="Times New Roman" pitchFamily="18" charset="0"/>
              </a:rPr>
              <a:t>The primary activity of insulin is the regulation of glucose metabolism. Insulin promotes glucose and amino acid uptake into muscle and adipose tissues, and other tissues except brain and liver. It also has an anabolic role in stimulating glycogen, fatty acid, and protein synthesis. Insulin inhibits </a:t>
            </a:r>
            <a:r>
              <a:rPr lang="en-IN" sz="1600" dirty="0" err="1" smtClean="0">
                <a:solidFill>
                  <a:schemeClr val="tx1"/>
                </a:solidFill>
                <a:latin typeface="Times New Roman" pitchFamily="18" charset="0"/>
                <a:cs typeface="Times New Roman" pitchFamily="18" charset="0"/>
              </a:rPr>
              <a:t>gluconeogenesis</a:t>
            </a:r>
            <a:r>
              <a:rPr lang="en-IN" sz="1600" dirty="0" smtClean="0">
                <a:solidFill>
                  <a:schemeClr val="tx1"/>
                </a:solidFill>
                <a:latin typeface="Times New Roman" pitchFamily="18" charset="0"/>
                <a:cs typeface="Times New Roman" pitchFamily="18" charset="0"/>
              </a:rPr>
              <a:t> in the liver.&amp;#13; Insulin binds to the insulin receptor (IR), a </a:t>
            </a:r>
            <a:r>
              <a:rPr lang="en-IN" sz="1600" dirty="0" err="1" smtClean="0">
                <a:solidFill>
                  <a:schemeClr val="tx1"/>
                </a:solidFill>
                <a:latin typeface="Times New Roman" pitchFamily="18" charset="0"/>
                <a:cs typeface="Times New Roman" pitchFamily="18" charset="0"/>
              </a:rPr>
              <a:t>heterotetrameric</a:t>
            </a:r>
            <a:r>
              <a:rPr lang="en-IN" sz="1600" dirty="0" smtClean="0">
                <a:solidFill>
                  <a:schemeClr val="tx1"/>
                </a:solidFill>
                <a:latin typeface="Times New Roman" pitchFamily="18" charset="0"/>
                <a:cs typeface="Times New Roman" pitchFamily="18" charset="0"/>
              </a:rPr>
              <a:t> protein consisting of two extracellular alpha units and two </a:t>
            </a:r>
            <a:r>
              <a:rPr lang="en-IN" sz="1600" dirty="0" err="1" smtClean="0">
                <a:solidFill>
                  <a:schemeClr val="tx1"/>
                </a:solidFill>
                <a:latin typeface="Times New Roman" pitchFamily="18" charset="0"/>
                <a:cs typeface="Times New Roman" pitchFamily="18" charset="0"/>
              </a:rPr>
              <a:t>transmembrane</a:t>
            </a:r>
            <a:r>
              <a:rPr lang="en-IN" sz="1600" dirty="0" smtClean="0">
                <a:solidFill>
                  <a:schemeClr val="tx1"/>
                </a:solidFill>
                <a:latin typeface="Times New Roman" pitchFamily="18" charset="0"/>
                <a:cs typeface="Times New Roman" pitchFamily="18" charset="0"/>
              </a:rPr>
              <a:t> beta units. The binding of insulin to the alpha subunit of IR stimulates the tyrosine </a:t>
            </a:r>
            <a:r>
              <a:rPr lang="en-IN" sz="1600" dirty="0" err="1" smtClean="0">
                <a:solidFill>
                  <a:schemeClr val="tx1"/>
                </a:solidFill>
                <a:latin typeface="Times New Roman" pitchFamily="18" charset="0"/>
                <a:cs typeface="Times New Roman" pitchFamily="18" charset="0"/>
              </a:rPr>
              <a:t>kinase</a:t>
            </a:r>
            <a:r>
              <a:rPr lang="en-IN" sz="1600" dirty="0" smtClean="0">
                <a:solidFill>
                  <a:schemeClr val="tx1"/>
                </a:solidFill>
                <a:latin typeface="Times New Roman" pitchFamily="18" charset="0"/>
                <a:cs typeface="Times New Roman" pitchFamily="18" charset="0"/>
              </a:rPr>
              <a:t> activity intrinsic to the beta subunit of the receptor. The bound receptor is able to </a:t>
            </a:r>
            <a:r>
              <a:rPr lang="en-IN" sz="1600" dirty="0" err="1" smtClean="0">
                <a:solidFill>
                  <a:schemeClr val="tx1"/>
                </a:solidFill>
                <a:latin typeface="Times New Roman" pitchFamily="18" charset="0"/>
                <a:cs typeface="Times New Roman" pitchFamily="18" charset="0"/>
              </a:rPr>
              <a:t>autophosphorylate</a:t>
            </a:r>
            <a:r>
              <a:rPr lang="en-IN" sz="1600" dirty="0" smtClean="0">
                <a:solidFill>
                  <a:schemeClr val="tx1"/>
                </a:solidFill>
                <a:latin typeface="Times New Roman" pitchFamily="18" charset="0"/>
                <a:cs typeface="Times New Roman" pitchFamily="18" charset="0"/>
              </a:rPr>
              <a:t> and </a:t>
            </a:r>
            <a:r>
              <a:rPr lang="en-IN" sz="1600" dirty="0" err="1" smtClean="0">
                <a:solidFill>
                  <a:schemeClr val="tx1"/>
                </a:solidFill>
                <a:latin typeface="Times New Roman" pitchFamily="18" charset="0"/>
                <a:cs typeface="Times New Roman" pitchFamily="18" charset="0"/>
              </a:rPr>
              <a:t>phosphorylate</a:t>
            </a:r>
            <a:r>
              <a:rPr lang="en-IN" sz="1600" dirty="0" smtClean="0">
                <a:solidFill>
                  <a:schemeClr val="tx1"/>
                </a:solidFill>
                <a:latin typeface="Times New Roman" pitchFamily="18" charset="0"/>
                <a:cs typeface="Times New Roman" pitchFamily="18" charset="0"/>
              </a:rPr>
              <a:t> numerous intracellular substrates such as insulin receptor substrates (IRS) proteins, </a:t>
            </a:r>
            <a:r>
              <a:rPr lang="en-IN" sz="1600" dirty="0" err="1" smtClean="0">
                <a:solidFill>
                  <a:schemeClr val="tx1"/>
                </a:solidFill>
                <a:latin typeface="Times New Roman" pitchFamily="18" charset="0"/>
                <a:cs typeface="Times New Roman" pitchFamily="18" charset="0"/>
              </a:rPr>
              <a:t>Cbl</a:t>
            </a:r>
            <a:r>
              <a:rPr lang="en-IN" sz="1600" dirty="0" smtClean="0">
                <a:solidFill>
                  <a:schemeClr val="tx1"/>
                </a:solidFill>
                <a:latin typeface="Times New Roman" pitchFamily="18" charset="0"/>
                <a:cs typeface="Times New Roman" pitchFamily="18" charset="0"/>
              </a:rPr>
              <a:t>, APS, </a:t>
            </a:r>
            <a:r>
              <a:rPr lang="en-IN" sz="1600" dirty="0" err="1" smtClean="0">
                <a:solidFill>
                  <a:schemeClr val="tx1"/>
                </a:solidFill>
                <a:latin typeface="Times New Roman" pitchFamily="18" charset="0"/>
                <a:cs typeface="Times New Roman" pitchFamily="18" charset="0"/>
              </a:rPr>
              <a:t>Shc</a:t>
            </a:r>
            <a:r>
              <a:rPr lang="en-IN" sz="1600" dirty="0" smtClean="0">
                <a:solidFill>
                  <a:schemeClr val="tx1"/>
                </a:solidFill>
                <a:latin typeface="Times New Roman" pitchFamily="18" charset="0"/>
                <a:cs typeface="Times New Roman" pitchFamily="18" charset="0"/>
              </a:rPr>
              <a:t> and Gab 1. These activated proteins, in turn, lead to the activation of downstream </a:t>
            </a:r>
            <a:r>
              <a:rPr lang="en-IN" sz="1600" dirty="0" err="1" smtClean="0">
                <a:solidFill>
                  <a:schemeClr val="tx1"/>
                </a:solidFill>
                <a:latin typeface="Times New Roman" pitchFamily="18" charset="0"/>
                <a:cs typeface="Times New Roman" pitchFamily="18" charset="0"/>
              </a:rPr>
              <a:t>signaling</a:t>
            </a:r>
            <a:r>
              <a:rPr lang="en-IN" sz="1600" dirty="0" smtClean="0">
                <a:solidFill>
                  <a:schemeClr val="tx1"/>
                </a:solidFill>
                <a:latin typeface="Times New Roman" pitchFamily="18" charset="0"/>
                <a:cs typeface="Times New Roman" pitchFamily="18" charset="0"/>
              </a:rPr>
              <a:t> molecules including PI3 </a:t>
            </a:r>
            <a:r>
              <a:rPr lang="en-IN" sz="1600" dirty="0" err="1" smtClean="0">
                <a:solidFill>
                  <a:schemeClr val="tx1"/>
                </a:solidFill>
                <a:latin typeface="Times New Roman" pitchFamily="18" charset="0"/>
                <a:cs typeface="Times New Roman" pitchFamily="18" charset="0"/>
              </a:rPr>
              <a:t>kinase</a:t>
            </a:r>
            <a:r>
              <a:rPr lang="en-IN" sz="1600" dirty="0" smtClean="0">
                <a:solidFill>
                  <a:schemeClr val="tx1"/>
                </a:solidFill>
                <a:latin typeface="Times New Roman" pitchFamily="18" charset="0"/>
                <a:cs typeface="Times New Roman" pitchFamily="18" charset="0"/>
              </a:rPr>
              <a:t> and </a:t>
            </a:r>
            <a:r>
              <a:rPr lang="en-IN" sz="1600" dirty="0" err="1" smtClean="0">
                <a:solidFill>
                  <a:schemeClr val="tx1"/>
                </a:solidFill>
                <a:latin typeface="Times New Roman" pitchFamily="18" charset="0"/>
                <a:cs typeface="Times New Roman" pitchFamily="18" charset="0"/>
              </a:rPr>
              <a:t>Akt</a:t>
            </a:r>
            <a:r>
              <a:rPr lang="en-IN" sz="1600" dirty="0" smtClean="0">
                <a:solidFill>
                  <a:schemeClr val="tx1"/>
                </a:solidFill>
                <a:latin typeface="Times New Roman" pitchFamily="18" charset="0"/>
                <a:cs typeface="Times New Roman" pitchFamily="18" charset="0"/>
              </a:rPr>
              <a:t>. </a:t>
            </a:r>
            <a:r>
              <a:rPr lang="en-IN" sz="1600" dirty="0" err="1" smtClean="0">
                <a:solidFill>
                  <a:schemeClr val="tx1"/>
                </a:solidFill>
                <a:latin typeface="Times New Roman" pitchFamily="18" charset="0"/>
                <a:cs typeface="Times New Roman" pitchFamily="18" charset="0"/>
              </a:rPr>
              <a:t>Akt</a:t>
            </a:r>
            <a:r>
              <a:rPr lang="en-IN" sz="1600" dirty="0" smtClean="0">
                <a:solidFill>
                  <a:schemeClr val="tx1"/>
                </a:solidFill>
                <a:latin typeface="Times New Roman" pitchFamily="18" charset="0"/>
                <a:cs typeface="Times New Roman" pitchFamily="18" charset="0"/>
              </a:rPr>
              <a:t> regulates the activity of glucose transporter 4 (GLUT4) and protein </a:t>
            </a:r>
            <a:r>
              <a:rPr lang="en-IN" sz="1600" dirty="0" err="1" smtClean="0">
                <a:solidFill>
                  <a:schemeClr val="tx1"/>
                </a:solidFill>
                <a:latin typeface="Times New Roman" pitchFamily="18" charset="0"/>
                <a:cs typeface="Times New Roman" pitchFamily="18" charset="0"/>
              </a:rPr>
              <a:t>kinase</a:t>
            </a:r>
            <a:r>
              <a:rPr lang="en-IN" sz="1600" dirty="0" smtClean="0">
                <a:solidFill>
                  <a:schemeClr val="tx1"/>
                </a:solidFill>
                <a:latin typeface="Times New Roman" pitchFamily="18" charset="0"/>
                <a:cs typeface="Times New Roman" pitchFamily="18" charset="0"/>
              </a:rPr>
              <a:t> C (PKC) which play a critical role in metabolism and catabolism. </a:t>
            </a:r>
            <a:endParaRPr lang="en-US" sz="1600" dirty="0" smtClean="0">
              <a:solidFill>
                <a:schemeClr val="tx1"/>
              </a:solidFill>
              <a:latin typeface="Times New Roman" pitchFamily="18" charset="0"/>
              <a:cs typeface="Times New Roman" pitchFamily="18" charset="0"/>
            </a:endParaRPr>
          </a:p>
          <a:p>
            <a:pPr>
              <a:lnSpc>
                <a:spcPct val="160000"/>
              </a:lnSpc>
            </a:pPr>
            <a:r>
              <a:rPr lang="en-US" b="1" dirty="0" smtClean="0">
                <a:solidFill>
                  <a:schemeClr val="tx1"/>
                </a:solidFill>
                <a:latin typeface="Times New Roman" pitchFamily="18" charset="0"/>
                <a:cs typeface="Times New Roman" pitchFamily="18" charset="0"/>
              </a:rPr>
              <a:t>Metabolism : </a:t>
            </a:r>
            <a:r>
              <a:rPr lang="en-IN" sz="1600" dirty="0" smtClean="0">
                <a:solidFill>
                  <a:schemeClr val="tx1"/>
                </a:solidFill>
                <a:latin typeface="Times New Roman" pitchFamily="18" charset="0"/>
                <a:cs typeface="Times New Roman" pitchFamily="18" charset="0"/>
              </a:rPr>
              <a:t>Insulin is predominantly cleared by metabolic degradation via a receptor-mediated process. </a:t>
            </a:r>
            <a:r>
              <a:rPr lang="en-US" sz="1600" dirty="0" smtClean="0">
                <a:solidFill>
                  <a:schemeClr val="tx1"/>
                </a:solidFill>
                <a:latin typeface="Times New Roman" pitchFamily="18" charset="0"/>
                <a:cs typeface="Times New Roman" pitchFamily="18" charset="0"/>
              </a:rPr>
              <a:t> </a:t>
            </a:r>
          </a:p>
          <a:p>
            <a:pPr>
              <a:lnSpc>
                <a:spcPct val="160000"/>
              </a:lnSpc>
            </a:pPr>
            <a:r>
              <a:rPr lang="en-US" b="1" dirty="0" smtClean="0">
                <a:solidFill>
                  <a:schemeClr val="tx1"/>
                </a:solidFill>
                <a:latin typeface="Times New Roman" pitchFamily="18" charset="0"/>
                <a:cs typeface="Times New Roman" pitchFamily="18" charset="0"/>
              </a:rPr>
              <a:t>Absorption : </a:t>
            </a:r>
            <a:r>
              <a:rPr lang="en-IN" sz="1600" dirty="0" smtClean="0">
                <a:solidFill>
                  <a:schemeClr val="tx1"/>
                </a:solidFill>
                <a:latin typeface="Times New Roman" pitchFamily="18" charset="0"/>
                <a:cs typeface="Times New Roman" pitchFamily="18" charset="0"/>
              </a:rPr>
              <a:t>Insulin is generally well absorbed. </a:t>
            </a:r>
          </a:p>
          <a:p>
            <a:pPr>
              <a:lnSpc>
                <a:spcPct val="160000"/>
              </a:lnSpc>
            </a:pPr>
            <a:endParaRPr lang="en-US" sz="1600" b="1" dirty="0" smtClean="0">
              <a:solidFill>
                <a:schemeClr val="tx1"/>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1000108"/>
            <a:ext cx="7920880" cy="4247317"/>
          </a:xfrm>
          <a:prstGeom prst="rect">
            <a:avLst/>
          </a:prstGeom>
        </p:spPr>
        <p:txBody>
          <a:bodyPr wrap="square">
            <a:spAutoFit/>
          </a:bodyPr>
          <a:lstStyle/>
          <a:p>
            <a:pPr>
              <a:lnSpc>
                <a:spcPct val="150000"/>
              </a:lnSpc>
            </a:pPr>
            <a:r>
              <a:rPr lang="en-US" sz="2400" b="1" dirty="0" smtClean="0">
                <a:latin typeface="Times New Roman" pitchFamily="18" charset="0"/>
                <a:cs typeface="Times New Roman" pitchFamily="18" charset="0"/>
              </a:rPr>
              <a:t>Volume of distribution : </a:t>
            </a:r>
          </a:p>
          <a:p>
            <a:pPr>
              <a:lnSpc>
                <a:spcPct val="150000"/>
              </a:lnSpc>
            </a:pPr>
            <a:r>
              <a:rPr lang="en-IN" dirty="0" smtClean="0">
                <a:latin typeface="Times New Roman" pitchFamily="18" charset="0"/>
                <a:cs typeface="Times New Roman" pitchFamily="18" charset="0"/>
              </a:rPr>
              <a:t>0.15 L/kg </a:t>
            </a:r>
          </a:p>
          <a:p>
            <a:pPr>
              <a:lnSpc>
                <a:spcPct val="150000"/>
              </a:lnSpc>
            </a:pPr>
            <a:r>
              <a:rPr lang="en-US" sz="2400" b="1" dirty="0" smtClean="0">
                <a:latin typeface="Times New Roman" pitchFamily="18" charset="0"/>
                <a:cs typeface="Times New Roman" pitchFamily="18" charset="0"/>
              </a:rPr>
              <a:t>Toxicity </a:t>
            </a:r>
            <a:r>
              <a:rPr lang="en-US" sz="2400" b="1" dirty="0">
                <a:latin typeface="Times New Roman" pitchFamily="18" charset="0"/>
                <a:cs typeface="Times New Roman" pitchFamily="18" charset="0"/>
              </a:rPr>
              <a:t>: </a:t>
            </a:r>
            <a:endParaRPr lang="en-US" sz="2400" b="1" dirty="0" smtClean="0">
              <a:latin typeface="Times New Roman" pitchFamily="18" charset="0"/>
              <a:cs typeface="Times New Roman" pitchFamily="18" charset="0"/>
            </a:endParaRPr>
          </a:p>
          <a:p>
            <a:pPr>
              <a:lnSpc>
                <a:spcPct val="150000"/>
              </a:lnSpc>
            </a:pPr>
            <a:r>
              <a:rPr lang="en-IN" dirty="0" smtClean="0">
                <a:latin typeface="Times New Roman" pitchFamily="18" charset="0"/>
                <a:cs typeface="Times New Roman" pitchFamily="18" charset="0"/>
              </a:rPr>
              <a:t>Hypoglycemia is one of the most frequent adverse events experienced by insulin users. </a:t>
            </a:r>
            <a:endParaRPr lang="en-IN" dirty="0" smtClean="0">
              <a:latin typeface="Times New Roman" pitchFamily="18" charset="0"/>
              <a:cs typeface="Times New Roman" pitchFamily="18" charset="0"/>
            </a:endParaRPr>
          </a:p>
          <a:p>
            <a:pPr>
              <a:lnSpc>
                <a:spcPct val="150000"/>
              </a:lnSpc>
              <a:buClrTx/>
            </a:pPr>
            <a:r>
              <a:rPr lang="en-US" sz="2400" b="1" dirty="0">
                <a:latin typeface="Times New Roman" pitchFamily="18" charset="0"/>
                <a:cs typeface="Times New Roman" pitchFamily="18" charset="0"/>
              </a:rPr>
              <a:t>Drug Interaction</a:t>
            </a:r>
            <a:r>
              <a:rPr lang="en-US" sz="2400" dirty="0">
                <a:latin typeface="Times New Roman" pitchFamily="18" charset="0"/>
                <a:cs typeface="Times New Roman" pitchFamily="18" charset="0"/>
              </a:rPr>
              <a:t>:</a:t>
            </a:r>
          </a:p>
          <a:p>
            <a:pPr>
              <a:lnSpc>
                <a:spcPct val="150000"/>
              </a:lnSpc>
              <a:buClrTx/>
            </a:pPr>
            <a:r>
              <a:rPr lang="en-US" dirty="0">
                <a:solidFill>
                  <a:srgbClr val="2F2B20"/>
                </a:solidFill>
                <a:hlinkClick r:id="rId2"/>
              </a:rPr>
              <a:t>Liraglutide</a:t>
            </a:r>
            <a:r>
              <a:rPr lang="en-US" dirty="0">
                <a:solidFill>
                  <a:srgbClr val="2F2B20"/>
                </a:solidFill>
              </a:rPr>
              <a:t> : </a:t>
            </a:r>
            <a:r>
              <a:rPr lang="en-US" dirty="0" err="1">
                <a:solidFill>
                  <a:srgbClr val="2F2B20"/>
                </a:solidFill>
              </a:rPr>
              <a:t>Coadministration</a:t>
            </a:r>
            <a:r>
              <a:rPr lang="en-US" dirty="0">
                <a:solidFill>
                  <a:srgbClr val="2F2B20"/>
                </a:solidFill>
              </a:rPr>
              <a:t> may increase the risk of hypoglycemia. A lower dose of the </a:t>
            </a:r>
            <a:r>
              <a:rPr lang="en-US" dirty="0" err="1">
                <a:solidFill>
                  <a:srgbClr val="2F2B20"/>
                </a:solidFill>
              </a:rPr>
              <a:t>antidiabetic</a:t>
            </a:r>
            <a:r>
              <a:rPr lang="en-US" dirty="0">
                <a:solidFill>
                  <a:srgbClr val="2F2B20"/>
                </a:solidFill>
              </a:rPr>
              <a:t> agent may be needed. </a:t>
            </a:r>
            <a:endParaRPr lang="en-US" dirty="0">
              <a:solidFill>
                <a:srgbClr val="2F2B20"/>
              </a:solidFill>
              <a:latin typeface="Times New Roman" pitchFamily="18" charset="0"/>
              <a:cs typeface="Times New Roman" pitchFamily="18" charset="0"/>
            </a:endParaRPr>
          </a:p>
          <a:p>
            <a:pPr>
              <a:lnSpc>
                <a:spcPct val="160000"/>
              </a:lnSpc>
            </a:pPr>
            <a:endParaRPr lang="en-US"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854817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7504" y="260648"/>
            <a:ext cx="8093492" cy="5976664"/>
          </a:xfrm>
        </p:spPr>
        <p:txBody>
          <a:bodyPr>
            <a:normAutofit lnSpcReduction="10000"/>
          </a:bodyPr>
          <a:lstStyle/>
          <a:p>
            <a:pPr>
              <a:buFont typeface="Arial" pitchFamily="34" charset="0"/>
              <a:buChar char="•"/>
            </a:pPr>
            <a:endParaRPr lang="en-US" dirty="0" smtClean="0"/>
          </a:p>
          <a:p>
            <a:pPr marL="457200" indent="-457200">
              <a:buClrTx/>
            </a:pPr>
            <a:r>
              <a:rPr lang="en-US" sz="2400" b="1" dirty="0" smtClean="0">
                <a:solidFill>
                  <a:schemeClr val="tx1"/>
                </a:solidFill>
                <a:latin typeface="Times New Roman" pitchFamily="18" charset="0"/>
                <a:cs typeface="Times New Roman" pitchFamily="18" charset="0"/>
              </a:rPr>
              <a:t>Targets </a:t>
            </a:r>
            <a:r>
              <a:rPr lang="en-US" sz="2400" dirty="0" smtClean="0">
                <a:solidFill>
                  <a:schemeClr val="tx1"/>
                </a:solidFill>
                <a:latin typeface="Times New Roman" pitchFamily="18" charset="0"/>
                <a:cs typeface="Times New Roman" pitchFamily="18" charset="0"/>
              </a:rPr>
              <a:t>:</a:t>
            </a:r>
          </a:p>
          <a:p>
            <a:pPr marL="457200" indent="-457200">
              <a:buClrTx/>
            </a:pPr>
            <a:r>
              <a:rPr lang="en-US" sz="2400" dirty="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      </a:t>
            </a:r>
            <a:r>
              <a:rPr lang="en-IN" sz="2100" dirty="0" smtClean="0">
                <a:solidFill>
                  <a:schemeClr val="tx1"/>
                </a:solidFill>
                <a:latin typeface="Times New Roman" pitchFamily="18" charset="0"/>
                <a:cs typeface="Times New Roman" pitchFamily="18" charset="0"/>
              </a:rPr>
              <a:t>Insulin </a:t>
            </a:r>
            <a:r>
              <a:rPr lang="en-IN" sz="2100" dirty="0" smtClean="0">
                <a:solidFill>
                  <a:schemeClr val="tx1"/>
                </a:solidFill>
                <a:latin typeface="Times New Roman" pitchFamily="18" charset="0"/>
                <a:cs typeface="Times New Roman" pitchFamily="18" charset="0"/>
              </a:rPr>
              <a:t>receptor,Insulin-like growth factor 1 receptor,Retinoblastoma-associated protein,Cathepsin D,Insulin-degrading enzyme,Neuroendocrine convertase 2,Carboxypeptidase E,Neuroendocrine convertase 1,Protein NOV homolog,Low-density lipoprotein receptor-related protein 2,Insulin-like growth factor-binding protein 7,Synaptotagmin-like protein 4 </a:t>
            </a:r>
          </a:p>
          <a:p>
            <a:pPr marL="457200" indent="-457200">
              <a:buClrTx/>
            </a:pPr>
            <a:endParaRPr lang="en-US" sz="2100"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Affected organisms </a:t>
            </a:r>
            <a:r>
              <a:rPr lang="en-US" sz="2400" dirty="0" smtClean="0">
                <a:solidFill>
                  <a:schemeClr val="tx1"/>
                </a:solidFill>
                <a:latin typeface="Times New Roman" pitchFamily="18" charset="0"/>
                <a:cs typeface="Times New Roman" pitchFamily="18" charset="0"/>
              </a:rPr>
              <a:t>: </a:t>
            </a:r>
          </a:p>
          <a:p>
            <a:pPr>
              <a:buClrTx/>
            </a:pPr>
            <a:r>
              <a:rPr lang="en-IN" sz="1800" dirty="0" smtClean="0">
                <a:solidFill>
                  <a:schemeClr val="tx1"/>
                </a:solidFill>
                <a:latin typeface="Times New Roman" pitchFamily="18" charset="0"/>
                <a:cs typeface="Times New Roman" pitchFamily="18" charset="0"/>
              </a:rPr>
              <a:t>Humans and other mammals </a:t>
            </a:r>
            <a:r>
              <a:rPr lang="en-IN" sz="1800" dirty="0" smtClean="0">
                <a:solidFill>
                  <a:schemeClr val="tx1"/>
                </a:solidFill>
                <a:latin typeface="Times New Roman" pitchFamily="18" charset="0"/>
                <a:cs typeface="Times New Roman" pitchFamily="18" charset="0"/>
              </a:rPr>
              <a:t>.</a:t>
            </a:r>
          </a:p>
          <a:p>
            <a:r>
              <a:rPr lang="en-US" sz="2600" b="1" dirty="0">
                <a:solidFill>
                  <a:schemeClr val="tx1"/>
                </a:solidFill>
                <a:latin typeface="Times New Roman" pitchFamily="18" charset="0"/>
                <a:cs typeface="Times New Roman" pitchFamily="18" charset="0"/>
              </a:rPr>
              <a:t>Categories</a:t>
            </a:r>
            <a:r>
              <a:rPr lang="en-US" sz="2600" dirty="0">
                <a:solidFill>
                  <a:schemeClr val="tx1"/>
                </a:solidFill>
                <a:latin typeface="Times New Roman" pitchFamily="18" charset="0"/>
                <a:cs typeface="Times New Roman" pitchFamily="18" charset="0"/>
              </a:rPr>
              <a:t> : </a:t>
            </a:r>
          </a:p>
          <a:p>
            <a:r>
              <a:rPr lang="en-IN" sz="1800" dirty="0">
                <a:solidFill>
                  <a:schemeClr val="tx1"/>
                </a:solidFill>
                <a:latin typeface="Times New Roman" pitchFamily="18" charset="0"/>
                <a:cs typeface="Times New Roman" pitchFamily="18" charset="0"/>
              </a:rPr>
              <a:t>Antidiabetic Agents </a:t>
            </a:r>
            <a:endParaRPr lang="en-US" sz="1800" dirty="0">
              <a:solidFill>
                <a:schemeClr val="tx1"/>
              </a:solidFill>
              <a:latin typeface="Times New Roman" pitchFamily="18" charset="0"/>
              <a:cs typeface="Times New Roman" pitchFamily="18" charset="0"/>
            </a:endParaRPr>
          </a:p>
          <a:p>
            <a:endParaRPr lang="en-US" sz="2600" dirty="0">
              <a:solidFill>
                <a:schemeClr val="tx1"/>
              </a:solidFill>
              <a:latin typeface="Times New Roman" pitchFamily="18" charset="0"/>
              <a:cs typeface="Times New Roman" pitchFamily="18" charset="0"/>
            </a:endParaRPr>
          </a:p>
          <a:p>
            <a:r>
              <a:rPr lang="en-US" sz="2600" b="1" dirty="0">
                <a:solidFill>
                  <a:schemeClr val="tx1"/>
                </a:solidFill>
                <a:latin typeface="Times New Roman" pitchFamily="18" charset="0"/>
                <a:cs typeface="Times New Roman" pitchFamily="18" charset="0"/>
              </a:rPr>
              <a:t>Sequence</a:t>
            </a:r>
            <a:r>
              <a:rPr lang="en-US" sz="2600" dirty="0">
                <a:solidFill>
                  <a:schemeClr val="tx1"/>
                </a:solidFill>
                <a:latin typeface="Times New Roman" pitchFamily="18" charset="0"/>
                <a:cs typeface="Times New Roman" pitchFamily="18" charset="0"/>
              </a:rPr>
              <a:t> :</a:t>
            </a:r>
          </a:p>
          <a:p>
            <a:r>
              <a:rPr lang="en-IN" sz="1800" dirty="0">
                <a:solidFill>
                  <a:schemeClr val="tx1"/>
                </a:solidFill>
                <a:latin typeface="Times New Roman" pitchFamily="18" charset="0"/>
                <a:cs typeface="Times New Roman" pitchFamily="18" charset="0"/>
              </a:rPr>
              <a:t>A chainGIVEQCCTSICSLYQLENYCN </a:t>
            </a:r>
          </a:p>
          <a:p>
            <a:r>
              <a:rPr lang="en-IN" sz="1800" dirty="0">
                <a:solidFill>
                  <a:schemeClr val="tx1"/>
                </a:solidFill>
                <a:latin typeface="Times New Roman" pitchFamily="18" charset="0"/>
                <a:cs typeface="Times New Roman" pitchFamily="18" charset="0"/>
              </a:rPr>
              <a:t>B chainFVNQHLCGSHLVEALYLVCGERGFFYTPKT </a:t>
            </a:r>
            <a:endParaRPr lang="en-IN" sz="1900" dirty="0">
              <a:solidFill>
                <a:schemeClr val="tx1"/>
              </a:solidFill>
              <a:latin typeface="Times New Roman" pitchFamily="18" charset="0"/>
              <a:cs typeface="Times New Roman" pitchFamily="18" charset="0"/>
            </a:endParaRPr>
          </a:p>
          <a:p>
            <a:pPr>
              <a:buClrTx/>
            </a:pPr>
            <a:endParaRPr lang="en-IN" sz="1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0034" y="1000108"/>
            <a:ext cx="7772400" cy="5572164"/>
          </a:xfrm>
        </p:spPr>
        <p:txBody>
          <a:bodyPr>
            <a:noAutofit/>
          </a:bodyPr>
          <a:lstStyle/>
          <a:p>
            <a:pPr>
              <a:buClrTx/>
            </a:pPr>
            <a:r>
              <a:rPr lang="en-US" sz="2400" b="1" dirty="0" smtClean="0">
                <a:solidFill>
                  <a:schemeClr val="tx1"/>
                </a:solidFill>
                <a:latin typeface="Times New Roman" pitchFamily="18" charset="0"/>
                <a:cs typeface="Times New Roman" pitchFamily="18" charset="0"/>
              </a:rPr>
              <a:t>Brands </a:t>
            </a:r>
            <a:r>
              <a:rPr lang="en-US" sz="1800" b="1"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Humulin</a:t>
            </a:r>
            <a:r>
              <a:rPr lang="en-IN" sz="1800" dirty="0" smtClean="0">
                <a:solidFill>
                  <a:schemeClr val="tx1"/>
                </a:solidFill>
                <a:latin typeface="Times New Roman" pitchFamily="18" charset="0"/>
                <a:cs typeface="Times New Roman" pitchFamily="18" charset="0"/>
              </a:rPr>
              <a:t> R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Company : </a:t>
            </a:r>
            <a:r>
              <a:rPr lang="en-IN" sz="1800" dirty="0" smtClean="0">
                <a:solidFill>
                  <a:schemeClr val="tx1"/>
                </a:solidFill>
                <a:latin typeface="Times New Roman" pitchFamily="18" charset="0"/>
                <a:cs typeface="Times New Roman" pitchFamily="18" charset="0"/>
              </a:rPr>
              <a:t>Eli Lilly and Company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Description : </a:t>
            </a:r>
            <a:r>
              <a:rPr lang="en-IN" sz="1800" dirty="0" err="1" smtClean="0">
                <a:solidFill>
                  <a:schemeClr val="tx1"/>
                </a:solidFill>
                <a:latin typeface="Times New Roman" pitchFamily="18" charset="0"/>
                <a:cs typeface="Times New Roman" pitchFamily="18" charset="0"/>
              </a:rPr>
              <a:t>Humulin</a:t>
            </a:r>
            <a:r>
              <a:rPr lang="en-IN" sz="1800" dirty="0" smtClean="0">
                <a:solidFill>
                  <a:schemeClr val="tx1"/>
                </a:solidFill>
                <a:latin typeface="Times New Roman" pitchFamily="18" charset="0"/>
                <a:cs typeface="Times New Roman" pitchFamily="18" charset="0"/>
              </a:rPr>
              <a:t>® R U-100 is a polypeptide hormone structurally identical to human insulin synthesized through </a:t>
            </a:r>
            <a:r>
              <a:rPr lang="en-IN" sz="1800" dirty="0" err="1" smtClean="0">
                <a:solidFill>
                  <a:schemeClr val="tx1"/>
                </a:solidFill>
                <a:latin typeface="Times New Roman" pitchFamily="18" charset="0"/>
                <a:cs typeface="Times New Roman" pitchFamily="18" charset="0"/>
              </a:rPr>
              <a:t>rDNA</a:t>
            </a:r>
            <a:r>
              <a:rPr lang="en-IN" sz="1800" dirty="0" smtClean="0">
                <a:solidFill>
                  <a:schemeClr val="tx1"/>
                </a:solidFill>
                <a:latin typeface="Times New Roman" pitchFamily="18" charset="0"/>
                <a:cs typeface="Times New Roman" pitchFamily="18" charset="0"/>
              </a:rPr>
              <a:t> technology in a special non-disease-producing laboratory strain of Escherichia coli bacteria. </a:t>
            </a:r>
            <a:r>
              <a:rPr lang="en-IN" sz="1800" dirty="0" err="1" smtClean="0">
                <a:solidFill>
                  <a:schemeClr val="tx1"/>
                </a:solidFill>
                <a:latin typeface="Times New Roman" pitchFamily="18" charset="0"/>
                <a:cs typeface="Times New Roman" pitchFamily="18" charset="0"/>
              </a:rPr>
              <a:t>Humulin</a:t>
            </a:r>
            <a:r>
              <a:rPr lang="en-IN" sz="1800" dirty="0" smtClean="0">
                <a:solidFill>
                  <a:schemeClr val="tx1"/>
                </a:solidFill>
                <a:latin typeface="Times New Roman" pitchFamily="18" charset="0"/>
                <a:cs typeface="Times New Roman" pitchFamily="18" charset="0"/>
              </a:rPr>
              <a:t> R (insulin human recombinant) U-100 has the empirical formula C257H383N65O77S6 and a molecular weight of 5808.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Used for/Prescribed for : </a:t>
            </a:r>
            <a:r>
              <a:rPr lang="en-IN" sz="1800" dirty="0" smtClean="0">
                <a:solidFill>
                  <a:schemeClr val="tx1"/>
                </a:solidFill>
                <a:latin typeface="Times New Roman" pitchFamily="18" charset="0"/>
                <a:cs typeface="Times New Roman" pitchFamily="18" charset="0"/>
              </a:rPr>
              <a:t>Treating diabetes mellitus.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Formulation : </a:t>
            </a:r>
            <a:r>
              <a:rPr lang="en-IN" sz="1800" dirty="0" smtClean="0">
                <a:solidFill>
                  <a:schemeClr val="tx1"/>
                </a:solidFill>
                <a:latin typeface="Times New Roman" pitchFamily="18" charset="0"/>
                <a:cs typeface="Times New Roman" pitchFamily="18" charset="0"/>
              </a:rPr>
              <a:t>It contains human insulin (</a:t>
            </a:r>
            <a:r>
              <a:rPr lang="en-IN" sz="1800" dirty="0" err="1" smtClean="0">
                <a:solidFill>
                  <a:schemeClr val="tx1"/>
                </a:solidFill>
                <a:latin typeface="Times New Roman" pitchFamily="18" charset="0"/>
                <a:cs typeface="Times New Roman" pitchFamily="18" charset="0"/>
              </a:rPr>
              <a:t>rDNA</a:t>
            </a:r>
            <a:r>
              <a:rPr lang="en-IN" sz="1800" dirty="0" smtClean="0">
                <a:solidFill>
                  <a:schemeClr val="tx1"/>
                </a:solidFill>
                <a:latin typeface="Times New Roman" pitchFamily="18" charset="0"/>
                <a:cs typeface="Times New Roman" pitchFamily="18" charset="0"/>
              </a:rPr>
              <a:t> origin) 100 units/</a:t>
            </a:r>
            <a:r>
              <a:rPr lang="en-IN" sz="1800" dirty="0" err="1" smtClean="0">
                <a:solidFill>
                  <a:schemeClr val="tx1"/>
                </a:solidFill>
                <a:latin typeface="Times New Roman" pitchFamily="18" charset="0"/>
                <a:cs typeface="Times New Roman" pitchFamily="18" charset="0"/>
              </a:rPr>
              <a:t>mL</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glycerin</a:t>
            </a:r>
            <a:r>
              <a:rPr lang="en-IN" sz="1800" dirty="0" smtClean="0">
                <a:solidFill>
                  <a:schemeClr val="tx1"/>
                </a:solidFill>
                <a:latin typeface="Times New Roman" pitchFamily="18" charset="0"/>
                <a:cs typeface="Times New Roman" pitchFamily="18" charset="0"/>
              </a:rPr>
              <a:t> 16 mg/</a:t>
            </a:r>
            <a:r>
              <a:rPr lang="en-IN" sz="1800" dirty="0" err="1" smtClean="0">
                <a:solidFill>
                  <a:schemeClr val="tx1"/>
                </a:solidFill>
                <a:latin typeface="Times New Roman" pitchFamily="18" charset="0"/>
                <a:cs typeface="Times New Roman" pitchFamily="18" charset="0"/>
              </a:rPr>
              <a:t>mL</a:t>
            </a:r>
            <a:r>
              <a:rPr lang="en-IN" sz="1800" dirty="0" smtClean="0">
                <a:solidFill>
                  <a:schemeClr val="tx1"/>
                </a:solidFill>
                <a:latin typeface="Times New Roman" pitchFamily="18" charset="0"/>
                <a:cs typeface="Times New Roman" pitchFamily="18" charset="0"/>
              </a:rPr>
              <a:t> and </a:t>
            </a:r>
            <a:r>
              <a:rPr lang="en-IN" sz="1800" dirty="0" err="1" smtClean="0">
                <a:solidFill>
                  <a:schemeClr val="tx1"/>
                </a:solidFill>
                <a:latin typeface="Times New Roman" pitchFamily="18" charset="0"/>
                <a:cs typeface="Times New Roman" pitchFamily="18" charset="0"/>
              </a:rPr>
              <a:t>metacresol</a:t>
            </a:r>
            <a:r>
              <a:rPr lang="en-IN" sz="1800" dirty="0" smtClean="0">
                <a:solidFill>
                  <a:schemeClr val="tx1"/>
                </a:solidFill>
                <a:latin typeface="Times New Roman" pitchFamily="18" charset="0"/>
                <a:cs typeface="Times New Roman" pitchFamily="18" charset="0"/>
              </a:rPr>
              <a:t> 2.5 mg/</a:t>
            </a:r>
            <a:r>
              <a:rPr lang="en-IN" sz="1800" dirty="0" err="1" smtClean="0">
                <a:solidFill>
                  <a:schemeClr val="tx1"/>
                </a:solidFill>
                <a:latin typeface="Times New Roman" pitchFamily="18" charset="0"/>
                <a:cs typeface="Times New Roman" pitchFamily="18" charset="0"/>
              </a:rPr>
              <a:t>mL</a:t>
            </a:r>
            <a:r>
              <a:rPr lang="en-IN" sz="1800" dirty="0" smtClean="0">
                <a:solidFill>
                  <a:schemeClr val="tx1"/>
                </a:solidFill>
                <a:latin typeface="Times New Roman" pitchFamily="18" charset="0"/>
                <a:cs typeface="Times New Roman" pitchFamily="18" charset="0"/>
              </a:rPr>
              <a:t>, endogenous zinc (approximately 0.015 mg/100 units) and water for injection. The pH is 7.0 to 7.8. </a:t>
            </a:r>
            <a:r>
              <a:rPr lang="en-IN" sz="1800" dirty="0" err="1" smtClean="0">
                <a:solidFill>
                  <a:schemeClr val="tx1"/>
                </a:solidFill>
                <a:latin typeface="Times New Roman" pitchFamily="18" charset="0"/>
                <a:cs typeface="Times New Roman" pitchFamily="18" charset="0"/>
              </a:rPr>
              <a:t>Sodiumhydroxide</a:t>
            </a:r>
            <a:r>
              <a:rPr lang="en-IN" sz="1800" dirty="0" smtClean="0">
                <a:solidFill>
                  <a:schemeClr val="tx1"/>
                </a:solidFill>
                <a:latin typeface="Times New Roman" pitchFamily="18" charset="0"/>
                <a:cs typeface="Times New Roman" pitchFamily="18" charset="0"/>
              </a:rPr>
              <a:t> and/or hydrochloric acid may be added during manufacture to adjust the </a:t>
            </a:r>
            <a:r>
              <a:rPr lang="en-IN" sz="1800" dirty="0" err="1" smtClean="0">
                <a:solidFill>
                  <a:schemeClr val="tx1"/>
                </a:solidFill>
                <a:latin typeface="Times New Roman" pitchFamily="18" charset="0"/>
                <a:cs typeface="Times New Roman" pitchFamily="18" charset="0"/>
              </a:rPr>
              <a:t>pH.</a:t>
            </a:r>
            <a:r>
              <a:rPr lang="en-IN" sz="1800" dirty="0" smtClean="0">
                <a:solidFill>
                  <a:schemeClr val="tx1"/>
                </a:solidFill>
                <a:latin typeface="Times New Roman" pitchFamily="18" charset="0"/>
                <a:cs typeface="Times New Roman" pitchFamily="18" charset="0"/>
              </a:rPr>
              <a:t>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Form : </a:t>
            </a:r>
            <a:r>
              <a:rPr lang="en-IN" sz="1800" dirty="0" smtClean="0">
                <a:solidFill>
                  <a:schemeClr val="tx1"/>
                </a:solidFill>
                <a:latin typeface="Times New Roman" pitchFamily="18" charset="0"/>
                <a:cs typeface="Times New Roman" pitchFamily="18" charset="0"/>
              </a:rPr>
              <a:t>sterile, clear, aqueous, and </a:t>
            </a:r>
            <a:r>
              <a:rPr lang="en-IN" sz="1800" dirty="0" err="1" smtClean="0">
                <a:solidFill>
                  <a:schemeClr val="tx1"/>
                </a:solidFill>
                <a:latin typeface="Times New Roman" pitchFamily="18" charset="0"/>
                <a:cs typeface="Times New Roman" pitchFamily="18" charset="0"/>
              </a:rPr>
              <a:t>colorless</a:t>
            </a:r>
            <a:r>
              <a:rPr lang="en-IN" sz="1800" dirty="0" smtClean="0">
                <a:solidFill>
                  <a:schemeClr val="tx1"/>
                </a:solidFill>
                <a:latin typeface="Times New Roman" pitchFamily="18" charset="0"/>
                <a:cs typeface="Times New Roman" pitchFamily="18" charset="0"/>
              </a:rPr>
              <a:t> solution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Route of administration : </a:t>
            </a:r>
            <a:r>
              <a:rPr lang="en-IN" sz="1800" dirty="0" smtClean="0">
                <a:solidFill>
                  <a:schemeClr val="tx1"/>
                </a:solidFill>
                <a:latin typeface="Times New Roman" pitchFamily="18" charset="0"/>
                <a:cs typeface="Times New Roman" pitchFamily="18" charset="0"/>
              </a:rPr>
              <a:t>subcutaneous injection in the abdominal wall, the thigh, the </a:t>
            </a:r>
            <a:r>
              <a:rPr lang="en-IN" sz="1800" dirty="0" err="1" smtClean="0">
                <a:solidFill>
                  <a:schemeClr val="tx1"/>
                </a:solidFill>
                <a:latin typeface="Times New Roman" pitchFamily="18" charset="0"/>
                <a:cs typeface="Times New Roman" pitchFamily="18" charset="0"/>
              </a:rPr>
              <a:t>gluteal</a:t>
            </a:r>
            <a:r>
              <a:rPr lang="en-IN" sz="1800" dirty="0" smtClean="0">
                <a:solidFill>
                  <a:schemeClr val="tx1"/>
                </a:solidFill>
                <a:latin typeface="Times New Roman" pitchFamily="18" charset="0"/>
                <a:cs typeface="Times New Roman" pitchFamily="18" charset="0"/>
              </a:rPr>
              <a:t> region or in the upper arm AND Also Intravenous administration of </a:t>
            </a:r>
            <a:r>
              <a:rPr lang="en-IN" sz="1800" dirty="0" err="1" smtClean="0">
                <a:solidFill>
                  <a:schemeClr val="tx1"/>
                </a:solidFill>
                <a:latin typeface="Times New Roman" pitchFamily="18" charset="0"/>
                <a:cs typeface="Times New Roman" pitchFamily="18" charset="0"/>
              </a:rPr>
              <a:t>Humulin</a:t>
            </a:r>
            <a:r>
              <a:rPr lang="en-IN" sz="1800" dirty="0" smtClean="0">
                <a:solidFill>
                  <a:schemeClr val="tx1"/>
                </a:solidFill>
                <a:latin typeface="Times New Roman" pitchFamily="18" charset="0"/>
                <a:cs typeface="Times New Roman" pitchFamily="18" charset="0"/>
              </a:rPr>
              <a:t> R (insulin (human recombinant)) U-100 is possible under medical supervision. </a:t>
            </a:r>
            <a:endParaRPr lang="en-US" sz="1800" b="1" dirty="0" smtClean="0">
              <a:solidFill>
                <a:schemeClr val="tx1"/>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214686"/>
            <a:ext cx="7620000" cy="2654296"/>
          </a:xfrm>
        </p:spPr>
        <p:txBody>
          <a:bodyPr/>
          <a:lstStyle/>
          <a:p>
            <a:r>
              <a:rPr lang="en-US" sz="2400" b="1" dirty="0" smtClean="0">
                <a:solidFill>
                  <a:schemeClr val="tx1"/>
                </a:solidFill>
                <a:latin typeface="Times New Roman" pitchFamily="18" charset="0"/>
                <a:cs typeface="Times New Roman" pitchFamily="18" charset="0"/>
              </a:rPr>
              <a:t>Dosage :</a:t>
            </a:r>
            <a:r>
              <a:rPr lang="en-US" sz="3200" b="1" dirty="0" smtClean="0">
                <a:solidFill>
                  <a:schemeClr val="tx1"/>
                </a:solidFill>
                <a:latin typeface="Times New Roman" pitchFamily="18" charset="0"/>
                <a:cs typeface="Times New Roman" pitchFamily="18" charset="0"/>
              </a:rPr>
              <a:t/>
            </a:r>
            <a:br>
              <a:rPr lang="en-US" sz="3200" b="1" dirty="0" smtClean="0">
                <a:solidFill>
                  <a:schemeClr val="tx1"/>
                </a:solidFill>
                <a:latin typeface="Times New Roman" pitchFamily="18" charset="0"/>
                <a:cs typeface="Times New Roman" pitchFamily="18" charset="0"/>
              </a:rPr>
            </a:br>
            <a:r>
              <a:rPr lang="en-IN" sz="1800" dirty="0" err="1" smtClean="0">
                <a:solidFill>
                  <a:schemeClr val="tx1"/>
                </a:solidFill>
                <a:latin typeface="Times New Roman" pitchFamily="18" charset="0"/>
                <a:cs typeface="Times New Roman" pitchFamily="18" charset="0"/>
              </a:rPr>
              <a:t>Humulin</a:t>
            </a:r>
            <a:r>
              <a:rPr lang="en-IN" sz="1800" dirty="0" smtClean="0">
                <a:solidFill>
                  <a:schemeClr val="tx1"/>
                </a:solidFill>
                <a:latin typeface="Times New Roman" pitchFamily="18" charset="0"/>
                <a:cs typeface="Times New Roman" pitchFamily="18" charset="0"/>
              </a:rPr>
              <a:t> R (insulin (human recombinant)) U-100, when used subcutaneously, is usually given three or more times daily before meals. The average range of total daily insulin requirement for maintenance therapy in insulin-treated patients without severe insulin resistance lies between 0.5 and 1 unit/kg/day. However, in </a:t>
            </a:r>
            <a:r>
              <a:rPr lang="en-IN" sz="1800" dirty="0" err="1" smtClean="0">
                <a:solidFill>
                  <a:schemeClr val="tx1"/>
                </a:solidFill>
                <a:latin typeface="Times New Roman" pitchFamily="18" charset="0"/>
                <a:cs typeface="Times New Roman" pitchFamily="18" charset="0"/>
              </a:rPr>
              <a:t>prepubertal</a:t>
            </a:r>
            <a:r>
              <a:rPr lang="en-IN" sz="1800" dirty="0" smtClean="0">
                <a:solidFill>
                  <a:schemeClr val="tx1"/>
                </a:solidFill>
                <a:latin typeface="Times New Roman" pitchFamily="18" charset="0"/>
                <a:cs typeface="Times New Roman" pitchFamily="18" charset="0"/>
              </a:rPr>
              <a:t> children it usually varies from 0.7 to 1 unit/kg/day, but can be much lower during the period of partial remission.  Initial dosages for patients with diabetes are often lower, e.g., 0.2 to 0.4 units/kg/day. </a:t>
            </a:r>
            <a:r>
              <a:rPr lang="en-US" sz="2400" b="1" dirty="0" smtClean="0">
                <a:solidFill>
                  <a:schemeClr val="tx1"/>
                </a:solidFill>
                <a:latin typeface="Times New Roman" pitchFamily="18" charset="0"/>
                <a:cs typeface="Times New Roman" pitchFamily="18" charset="0"/>
              </a:rPr>
              <a:t/>
            </a:r>
            <a:br>
              <a:rPr lang="en-US" sz="2400" b="1"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Contraindication </a:t>
            </a:r>
            <a:r>
              <a:rPr lang="en-US" sz="1800" b="1" dirty="0" smtClean="0">
                <a:solidFill>
                  <a:schemeClr val="tx1"/>
                </a:solidFill>
                <a:latin typeface="Times New Roman" pitchFamily="18" charset="0"/>
                <a:cs typeface="Times New Roman" pitchFamily="18" charset="0"/>
              </a:rPr>
              <a:t>: </a:t>
            </a:r>
            <a:br>
              <a:rPr lang="en-US" sz="1800" b="1"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contraindicated during episodes of </a:t>
            </a:r>
            <a:r>
              <a:rPr lang="en-IN" sz="1800" dirty="0" err="1" smtClean="0">
                <a:solidFill>
                  <a:schemeClr val="tx1"/>
                </a:solidFill>
                <a:latin typeface="Times New Roman" pitchFamily="18" charset="0"/>
                <a:cs typeface="Times New Roman" pitchFamily="18" charset="0"/>
              </a:rPr>
              <a:t>hypoglycemia</a:t>
            </a:r>
            <a:r>
              <a:rPr lang="en-IN" sz="1800" dirty="0" smtClean="0">
                <a:solidFill>
                  <a:schemeClr val="tx1"/>
                </a:solidFill>
                <a:latin typeface="Times New Roman" pitchFamily="18" charset="0"/>
                <a:cs typeface="Times New Roman" pitchFamily="18" charset="0"/>
              </a:rPr>
              <a:t> and in patients hypersensitive to </a:t>
            </a:r>
            <a:r>
              <a:rPr lang="en-IN" sz="1800" dirty="0" err="1" smtClean="0">
                <a:solidFill>
                  <a:schemeClr val="tx1"/>
                </a:solidFill>
                <a:latin typeface="Times New Roman" pitchFamily="18" charset="0"/>
                <a:cs typeface="Times New Roman" pitchFamily="18" charset="0"/>
              </a:rPr>
              <a:t>humulin</a:t>
            </a:r>
            <a:r>
              <a:rPr lang="en-IN" sz="1800" dirty="0" smtClean="0">
                <a:solidFill>
                  <a:schemeClr val="tx1"/>
                </a:solidFill>
                <a:latin typeface="Times New Roman" pitchFamily="18" charset="0"/>
                <a:cs typeface="Times New Roman" pitchFamily="18" charset="0"/>
              </a:rPr>
              <a:t> R. </a:t>
            </a:r>
            <a:r>
              <a:rPr lang="en-US" sz="1800" b="1" dirty="0" smtClean="0">
                <a:solidFill>
                  <a:schemeClr val="tx1"/>
                </a:solidFill>
                <a:latin typeface="Times New Roman" pitchFamily="18" charset="0"/>
                <a:cs typeface="Times New Roman" pitchFamily="18" charset="0"/>
              </a:rPr>
              <a:t/>
            </a:r>
            <a:br>
              <a:rPr lang="en-US" sz="1800" b="1"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Side effects : </a:t>
            </a:r>
            <a:br>
              <a:rPr lang="en-US" sz="2400" b="1"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 Severe allergic reactions (rash; hives; itching; difficulty breathing; tightness in the chest; swelling of the mouth, face, lips, or tongue; wheezing; muscle pain); changes in vision; chills; confusion; dizziness; drowsiness; fainting; fast or irregular heartbeat; headache; loss of consciousness; mood changes; muscle weakness or cramping; painful burning, numbness, or tingling; seizures; shortness of breath; slurred speech; swelling of the hands, ankles, or feet; tremor; trouble breathing; trouble concentrating; unusual hunger; unusual sweating; unusual or persistent weight gain; weakness </a:t>
            </a:r>
            <a:r>
              <a:rPr lang="en-US" sz="1800" dirty="0" smtClean="0">
                <a:solidFill>
                  <a:schemeClr val="tx1"/>
                </a:solidFill>
                <a:latin typeface="Times New Roman" pitchFamily="18" charset="0"/>
                <a:cs typeface="Times New Roman" pitchFamily="18" charset="0"/>
              </a:rPr>
              <a:t/>
            </a:r>
            <a:br>
              <a:rPr lang="en-US" sz="1800"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Drug interaction </a:t>
            </a:r>
            <a:r>
              <a:rPr lang="en-US" sz="2400" dirty="0" smtClean="0">
                <a:solidFill>
                  <a:schemeClr val="tx1"/>
                </a:solidFill>
                <a:latin typeface="Times New Roman" pitchFamily="18" charset="0"/>
                <a:cs typeface="Times New Roman" pitchFamily="18" charset="0"/>
              </a:rPr>
              <a:t>:</a:t>
            </a:r>
            <a:br>
              <a:rPr lang="en-US" sz="2400"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A total of 799 drugs (5322 brand and generic names) are known to interact with </a:t>
            </a:r>
            <a:r>
              <a:rPr lang="en-IN" sz="1800" dirty="0" err="1" smtClean="0">
                <a:solidFill>
                  <a:schemeClr val="tx1"/>
                </a:solidFill>
                <a:latin typeface="Times New Roman" pitchFamily="18" charset="0"/>
                <a:cs typeface="Times New Roman" pitchFamily="18" charset="0"/>
              </a:rPr>
              <a:t>Humulin</a:t>
            </a:r>
            <a:r>
              <a:rPr lang="en-IN" sz="1800" dirty="0" smtClean="0">
                <a:solidFill>
                  <a:schemeClr val="tx1"/>
                </a:solidFill>
                <a:latin typeface="Times New Roman" pitchFamily="18" charset="0"/>
                <a:cs typeface="Times New Roman" pitchFamily="18" charset="0"/>
              </a:rPr>
              <a:t> R (insulin regular).  1 major drug interactions (3 brand and generic names), 709 moderate drug interactions (4725 brand and generic names), 89 minor drug interactions (594 brand and generic names)</a:t>
            </a:r>
            <a:br>
              <a:rPr lang="en-IN" sz="1800"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
            </a:r>
            <a:br>
              <a:rPr lang="en-IN" sz="1800"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 </a:t>
            </a:r>
            <a:r>
              <a:rPr lang="en-US" sz="1800" b="1" dirty="0" smtClean="0">
                <a:solidFill>
                  <a:schemeClr val="tx1"/>
                </a:solidFill>
                <a:latin typeface="Times New Roman" pitchFamily="18" charset="0"/>
                <a:cs typeface="Times New Roman" pitchFamily="18" charset="0"/>
              </a:rPr>
              <a:t/>
            </a:r>
            <a:br>
              <a:rPr lang="en-US" sz="1800" b="1" dirty="0" smtClean="0">
                <a:solidFill>
                  <a:schemeClr val="tx1"/>
                </a:solidFill>
                <a:latin typeface="Times New Roman" pitchFamily="18" charset="0"/>
                <a:cs typeface="Times New Roman" pitchFamily="18" charset="0"/>
              </a:rPr>
            </a:br>
            <a:r>
              <a:rPr lang="en-US" sz="1800" b="1" dirty="0" smtClean="0">
                <a:solidFill>
                  <a:schemeClr val="tx1"/>
                </a:solidFill>
                <a:latin typeface="Times New Roman" pitchFamily="18" charset="0"/>
                <a:cs typeface="Times New Roman" pitchFamily="18" charset="0"/>
              </a:rPr>
              <a:t/>
            </a:r>
            <a:br>
              <a:rPr lang="en-US" sz="1800" b="1" dirty="0" smtClean="0">
                <a:solidFill>
                  <a:schemeClr val="tx1"/>
                </a:solidFill>
                <a:latin typeface="Times New Roman" pitchFamily="18" charset="0"/>
                <a:cs typeface="Times New Roman" pitchFamily="18" charset="0"/>
              </a:rPr>
            </a:br>
            <a:r>
              <a:rPr lang="en-IN" sz="4800" dirty="0" smtClean="0">
                <a:solidFill>
                  <a:schemeClr val="tx1"/>
                </a:solidFill>
                <a:latin typeface="Times New Roman" pitchFamily="18" charset="0"/>
                <a:cs typeface="Times New Roman" pitchFamily="18" charset="0"/>
              </a:rPr>
              <a:t/>
            </a:r>
            <a:br>
              <a:rPr lang="en-IN" sz="4800" dirty="0" smtClean="0">
                <a:solidFill>
                  <a:schemeClr val="tx1"/>
                </a:solidFill>
                <a:latin typeface="Times New Roman" pitchFamily="18" charset="0"/>
                <a:cs typeface="Times New Roman" pitchFamily="18" charset="0"/>
              </a:rPr>
            </a:b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57158" y="0"/>
            <a:ext cx="7772400" cy="4500618"/>
          </a:xfrm>
        </p:spPr>
        <p:txBody>
          <a:bodyPr>
            <a:noAutofit/>
          </a:bodyPr>
          <a:lstStyle/>
          <a:p>
            <a:r>
              <a:rPr lang="en-US" sz="2400" b="1" dirty="0" smtClean="0">
                <a:solidFill>
                  <a:schemeClr val="tx1"/>
                </a:solidFill>
                <a:latin typeface="Times New Roman" pitchFamily="18" charset="0"/>
                <a:cs typeface="Times New Roman" pitchFamily="18" charset="0"/>
              </a:rPr>
              <a:t>General references </a:t>
            </a:r>
            <a:r>
              <a:rPr lang="en-US" sz="2400" dirty="0" smtClean="0">
                <a:solidFill>
                  <a:schemeClr val="tx1"/>
                </a:solidFill>
                <a:latin typeface="Times New Roman" pitchFamily="18" charset="0"/>
                <a:cs typeface="Times New Roman" pitchFamily="18" charset="0"/>
              </a:rPr>
              <a:t>: </a:t>
            </a:r>
          </a:p>
          <a:p>
            <a:r>
              <a:rPr lang="en-IN" sz="1800" dirty="0" smtClean="0">
                <a:solidFill>
                  <a:schemeClr val="tx1"/>
                </a:solidFill>
                <a:latin typeface="Times New Roman" pitchFamily="18" charset="0"/>
                <a:cs typeface="Times New Roman" pitchFamily="18" charset="0"/>
              </a:rPr>
              <a:t># Herrmann BL, </a:t>
            </a:r>
            <a:r>
              <a:rPr lang="en-IN" sz="1800" dirty="0" err="1" smtClean="0">
                <a:solidFill>
                  <a:schemeClr val="tx1"/>
                </a:solidFill>
                <a:latin typeface="Times New Roman" pitchFamily="18" charset="0"/>
                <a:cs typeface="Times New Roman" pitchFamily="18" charset="0"/>
              </a:rPr>
              <a:t>Kasser</a:t>
            </a:r>
            <a:r>
              <a:rPr lang="en-IN" sz="1800" dirty="0" smtClean="0">
                <a:solidFill>
                  <a:schemeClr val="tx1"/>
                </a:solidFill>
                <a:latin typeface="Times New Roman" pitchFamily="18" charset="0"/>
                <a:cs typeface="Times New Roman" pitchFamily="18" charset="0"/>
              </a:rPr>
              <a:t> C, </a:t>
            </a:r>
            <a:r>
              <a:rPr lang="en-IN" sz="1800" dirty="0" err="1" smtClean="0">
                <a:solidFill>
                  <a:schemeClr val="tx1"/>
                </a:solidFill>
                <a:latin typeface="Times New Roman" pitchFamily="18" charset="0"/>
                <a:cs typeface="Times New Roman" pitchFamily="18" charset="0"/>
              </a:rPr>
              <a:t>Keuthage</a:t>
            </a:r>
            <a:r>
              <a:rPr lang="en-IN" sz="1800" dirty="0" smtClean="0">
                <a:solidFill>
                  <a:schemeClr val="tx1"/>
                </a:solidFill>
                <a:latin typeface="Times New Roman" pitchFamily="18" charset="0"/>
                <a:cs typeface="Times New Roman" pitchFamily="18" charset="0"/>
              </a:rPr>
              <a:t> W, </a:t>
            </a:r>
            <a:r>
              <a:rPr lang="en-IN" sz="1800" dirty="0" err="1" smtClean="0">
                <a:solidFill>
                  <a:schemeClr val="tx1"/>
                </a:solidFill>
                <a:latin typeface="Times New Roman" pitchFamily="18" charset="0"/>
                <a:cs typeface="Times New Roman" pitchFamily="18" charset="0"/>
              </a:rPr>
              <a:t>Huptas</a:t>
            </a:r>
            <a:r>
              <a:rPr lang="en-IN" sz="1800" dirty="0" smtClean="0">
                <a:solidFill>
                  <a:schemeClr val="tx1"/>
                </a:solidFill>
                <a:latin typeface="Times New Roman" pitchFamily="18" charset="0"/>
                <a:cs typeface="Times New Roman" pitchFamily="18" charset="0"/>
              </a:rPr>
              <a:t> M, </a:t>
            </a:r>
            <a:r>
              <a:rPr lang="en-IN" sz="1800" dirty="0" err="1" smtClean="0">
                <a:solidFill>
                  <a:schemeClr val="tx1"/>
                </a:solidFill>
                <a:latin typeface="Times New Roman" pitchFamily="18" charset="0"/>
                <a:cs typeface="Times New Roman" pitchFamily="18" charset="0"/>
              </a:rPr>
              <a:t>Dette</a:t>
            </a:r>
            <a:r>
              <a:rPr lang="en-IN" sz="1800" dirty="0" smtClean="0">
                <a:solidFill>
                  <a:schemeClr val="tx1"/>
                </a:solidFill>
                <a:latin typeface="Times New Roman" pitchFamily="18" charset="0"/>
                <a:cs typeface="Times New Roman" pitchFamily="18" charset="0"/>
              </a:rPr>
              <a:t> H, </a:t>
            </a:r>
            <a:r>
              <a:rPr lang="en-IN" sz="1800" dirty="0" err="1" smtClean="0">
                <a:solidFill>
                  <a:schemeClr val="tx1"/>
                </a:solidFill>
                <a:latin typeface="Times New Roman" pitchFamily="18" charset="0"/>
                <a:cs typeface="Times New Roman" pitchFamily="18" charset="0"/>
              </a:rPr>
              <a:t>Klute</a:t>
            </a:r>
            <a:r>
              <a:rPr lang="en-IN" sz="1800" dirty="0" smtClean="0">
                <a:solidFill>
                  <a:schemeClr val="tx1"/>
                </a:solidFill>
                <a:latin typeface="Times New Roman" pitchFamily="18" charset="0"/>
                <a:cs typeface="Times New Roman" pitchFamily="18" charset="0"/>
              </a:rPr>
              <a:t> A: Comparison of insulin </a:t>
            </a:r>
            <a:r>
              <a:rPr lang="en-IN" sz="1800" dirty="0" err="1" smtClean="0">
                <a:solidFill>
                  <a:schemeClr val="tx1"/>
                </a:solidFill>
                <a:latin typeface="Times New Roman" pitchFamily="18" charset="0"/>
                <a:cs typeface="Times New Roman" pitchFamily="18" charset="0"/>
              </a:rPr>
              <a:t>aspart</a:t>
            </a:r>
            <a:r>
              <a:rPr lang="en-IN" sz="1800" dirty="0" smtClean="0">
                <a:solidFill>
                  <a:schemeClr val="tx1"/>
                </a:solidFill>
                <a:latin typeface="Times New Roman" pitchFamily="18" charset="0"/>
                <a:cs typeface="Times New Roman" pitchFamily="18" charset="0"/>
              </a:rPr>
              <a:t> vs. regular human insulin with or without insulin </a:t>
            </a:r>
            <a:r>
              <a:rPr lang="en-IN" sz="1800" dirty="0" err="1" smtClean="0">
                <a:solidFill>
                  <a:schemeClr val="tx1"/>
                </a:solidFill>
                <a:latin typeface="Times New Roman" pitchFamily="18" charset="0"/>
                <a:cs typeface="Times New Roman" pitchFamily="18" charset="0"/>
              </a:rPr>
              <a:t>detemir</a:t>
            </a:r>
            <a:r>
              <a:rPr lang="en-IN" sz="1800" dirty="0" smtClean="0">
                <a:solidFill>
                  <a:schemeClr val="tx1"/>
                </a:solidFill>
                <a:latin typeface="Times New Roman" pitchFamily="18" charset="0"/>
                <a:cs typeface="Times New Roman" pitchFamily="18" charset="0"/>
              </a:rPr>
              <a:t> concerning </a:t>
            </a:r>
            <a:r>
              <a:rPr lang="en-IN" sz="1800" dirty="0" err="1" smtClean="0">
                <a:solidFill>
                  <a:schemeClr val="tx1"/>
                </a:solidFill>
                <a:latin typeface="Times New Roman" pitchFamily="18" charset="0"/>
                <a:cs typeface="Times New Roman" pitchFamily="18" charset="0"/>
              </a:rPr>
              <a:t>adipozytokines</a:t>
            </a:r>
            <a:r>
              <a:rPr lang="en-IN" sz="1800" dirty="0" smtClean="0">
                <a:solidFill>
                  <a:schemeClr val="tx1"/>
                </a:solidFill>
                <a:latin typeface="Times New Roman" pitchFamily="18" charset="0"/>
                <a:cs typeface="Times New Roman" pitchFamily="18" charset="0"/>
              </a:rPr>
              <a:t> and metabolic effects in patients with type 2 diabetes mellitus. Exp </a:t>
            </a:r>
            <a:r>
              <a:rPr lang="en-IN" sz="1800" dirty="0" err="1" smtClean="0">
                <a:solidFill>
                  <a:schemeClr val="tx1"/>
                </a:solidFill>
                <a:latin typeface="Times New Roman" pitchFamily="18" charset="0"/>
                <a:cs typeface="Times New Roman" pitchFamily="18" charset="0"/>
              </a:rPr>
              <a:t>Clin</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Endocrinol</a:t>
            </a:r>
            <a:r>
              <a:rPr lang="en-IN" sz="1800" dirty="0" smtClean="0">
                <a:solidFill>
                  <a:schemeClr val="tx1"/>
                </a:solidFill>
                <a:latin typeface="Times New Roman" pitchFamily="18" charset="0"/>
                <a:cs typeface="Times New Roman" pitchFamily="18" charset="0"/>
              </a:rPr>
              <a:t> Diabetes. 2013 Apr;121(4):210-3. </a:t>
            </a:r>
            <a:r>
              <a:rPr lang="en-IN" sz="1800" dirty="0" err="1" smtClean="0">
                <a:solidFill>
                  <a:schemeClr val="tx1"/>
                </a:solidFill>
                <a:latin typeface="Times New Roman" pitchFamily="18" charset="0"/>
                <a:cs typeface="Times New Roman" pitchFamily="18" charset="0"/>
              </a:rPr>
              <a:t>doi</a:t>
            </a:r>
            <a:r>
              <a:rPr lang="en-IN" sz="1800" dirty="0" smtClean="0">
                <a:solidFill>
                  <a:schemeClr val="tx1"/>
                </a:solidFill>
                <a:latin typeface="Times New Roman" pitchFamily="18" charset="0"/>
                <a:cs typeface="Times New Roman" pitchFamily="18" charset="0"/>
              </a:rPr>
              <a:t>: 10.1055/s-0033-1334905. </a:t>
            </a:r>
            <a:r>
              <a:rPr lang="en-IN" sz="1800" dirty="0" err="1" smtClean="0">
                <a:solidFill>
                  <a:schemeClr val="tx1"/>
                </a:solidFill>
                <a:latin typeface="Times New Roman" pitchFamily="18" charset="0"/>
                <a:cs typeface="Times New Roman" pitchFamily="18" charset="0"/>
              </a:rPr>
              <a:t>Epub</a:t>
            </a:r>
            <a:r>
              <a:rPr lang="en-IN" sz="1800" dirty="0" smtClean="0">
                <a:solidFill>
                  <a:schemeClr val="tx1"/>
                </a:solidFill>
                <a:latin typeface="Times New Roman" pitchFamily="18" charset="0"/>
                <a:cs typeface="Times New Roman" pitchFamily="18" charset="0"/>
              </a:rPr>
              <a:t> 2013 Mar 19. "</a:t>
            </a:r>
            <a:r>
              <a:rPr lang="en-IN" sz="1800" dirty="0" err="1" smtClean="0">
                <a:solidFill>
                  <a:schemeClr val="tx1"/>
                </a:solidFill>
                <a:latin typeface="Times New Roman" pitchFamily="18" charset="0"/>
                <a:cs typeface="Times New Roman" pitchFamily="18" charset="0"/>
              </a:rPr>
              <a:t>Pubmed</a:t>
            </a:r>
            <a:r>
              <a:rPr lang="en-IN" sz="1800" dirty="0" smtClean="0">
                <a:solidFill>
                  <a:schemeClr val="tx1"/>
                </a:solidFill>
                <a:latin typeface="Times New Roman" pitchFamily="18" charset="0"/>
                <a:cs typeface="Times New Roman" pitchFamily="18" charset="0"/>
              </a:rPr>
              <a:t>":http://www.ncbi.nlm.nih.gov/pubmed/23512415. </a:t>
            </a:r>
            <a:endParaRPr lang="en-US" sz="1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428868"/>
            <a:ext cx="7620000" cy="1143000"/>
          </a:xfrm>
        </p:spPr>
        <p:txBody>
          <a:bodyPr/>
          <a:lstStyle/>
          <a:p>
            <a:r>
              <a:rPr lang="en-US" sz="2400" b="1" dirty="0" smtClean="0">
                <a:solidFill>
                  <a:schemeClr val="tx1"/>
                </a:solidFill>
                <a:latin typeface="Times New Roman" pitchFamily="18" charset="0"/>
                <a:cs typeface="Times New Roman" pitchFamily="18" charset="0"/>
              </a:rPr>
              <a:t>References</a:t>
            </a:r>
            <a:r>
              <a:rPr lang="en-US" sz="2400" dirty="0" smtClean="0">
                <a:solidFill>
                  <a:schemeClr val="tx1"/>
                </a:solidFill>
                <a:latin typeface="Times New Roman" pitchFamily="18" charset="0"/>
                <a:cs typeface="Times New Roman" pitchFamily="18" charset="0"/>
              </a:rPr>
              <a:t> :</a:t>
            </a:r>
            <a:br>
              <a:rPr lang="en-US" sz="2400"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http://www.rxlist.com/humulin-r-</a:t>
            </a:r>
            <a:r>
              <a:rPr lang="en-IN" sz="1800" smtClean="0">
                <a:solidFill>
                  <a:schemeClr val="tx1"/>
                </a:solidFill>
                <a:latin typeface="Times New Roman" pitchFamily="18" charset="0"/>
                <a:cs typeface="Times New Roman" pitchFamily="18" charset="0"/>
              </a:rPr>
              <a:t>drug.htm </a:t>
            </a:r>
            <a:r>
              <a:rPr lang="en-IN" sz="1800" smtClean="0">
                <a:solidFill>
                  <a:schemeClr val="tx1"/>
                </a:solidFill>
                <a:latin typeface="Times New Roman" pitchFamily="18" charset="0"/>
                <a:cs typeface="Times New Roman" pitchFamily="18" charset="0"/>
              </a:rPr>
              <a:t/>
            </a:r>
            <a:br>
              <a:rPr lang="en-IN" sz="1800" smtClean="0">
                <a:solidFill>
                  <a:schemeClr val="tx1"/>
                </a:solidFill>
                <a:latin typeface="Times New Roman" pitchFamily="18" charset="0"/>
                <a:cs typeface="Times New Roman" pitchFamily="18" charset="0"/>
              </a:rPr>
            </a:br>
            <a:r>
              <a:rPr lang="en-IN" sz="1800" smtClean="0">
                <a:solidFill>
                  <a:schemeClr val="tx1"/>
                </a:solidFill>
                <a:latin typeface="Times New Roman" pitchFamily="18" charset="0"/>
                <a:cs typeface="Times New Roman" pitchFamily="18" charset="0"/>
              </a:rPr>
              <a:t>http</a:t>
            </a:r>
            <a:r>
              <a:rPr lang="en-IN" sz="1800" dirty="0" smtClean="0">
                <a:solidFill>
                  <a:schemeClr val="tx1"/>
                </a:solidFill>
                <a:latin typeface="Times New Roman" pitchFamily="18" charset="0"/>
                <a:cs typeface="Times New Roman" pitchFamily="18" charset="0"/>
              </a:rPr>
              <a:t>://www.drugs.com/cdi/humulin-r.html </a:t>
            </a:r>
            <a:endParaRPr lang="en-IN" sz="1800" dirty="0">
              <a:solidFill>
                <a:schemeClr val="tx1"/>
              </a:solidFill>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140</TotalTime>
  <Words>837</Words>
  <Application>Microsoft Macintosh PowerPoint</Application>
  <PresentationFormat>On-screen Show (4:3)</PresentationFormat>
  <Paragraphs>44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Adjacency</vt:lpstr>
      <vt:lpstr>Insulin Regular </vt:lpstr>
      <vt:lpstr>PowerPoint Presentation</vt:lpstr>
      <vt:lpstr>PowerPoint Presentation</vt:lpstr>
      <vt:lpstr>PowerPoint Presentation</vt:lpstr>
      <vt:lpstr>PowerPoint Presentation</vt:lpstr>
      <vt:lpstr>PowerPoint Presentation</vt:lpstr>
      <vt:lpstr>Dosage : Humulin R (insulin (human recombinant)) U-100, when used subcutaneously, is usually given three or more times daily before meals. The average range of total daily insulin requirement for maintenance therapy in insulin-treated patients without severe insulin resistance lies between 0.5 and 1 unit/kg/day. However, in prepubertal children it usually varies from 0.7 to 1 unit/kg/day, but can be much lower during the period of partial remission.  Initial dosages for patients with diabetes are often lower, e.g., 0.2 to 0.4 units/kg/day.  Contraindication :  contraindicated during episodes of hypoglycemia and in patients hypersensitive to humulin R.  Side effects :   Severe allergic reactions (rash; hives; itching; difficulty breathing; tightness in the chest; swelling of the mouth, face, lips, or tongue; wheezing; muscle pain); changes in vision; chills; confusion; dizziness; drowsiness; fainting; fast or irregular heartbeat; headache; loss of consciousness; mood changes; muscle weakness or cramping; painful burning, numbness, or tingling; seizures; shortness of breath; slurred speech; swelling of the hands, ankles, or feet; tremor; trouble breathing; trouble concentrating; unusual hunger; unusual sweating; unusual or persistent weight gain; weakness  Drug interaction :  A total of 799 drugs (5322 brand and generic names) are known to interact with Humulin R (insulin regular).  1 major drug interactions (3 brand and generic names), 709 moderate drug interactions (4725 brand and generic names), 89 minor drug interactions (594 brand and generic names)      </vt:lpstr>
      <vt:lpstr>PowerPoint Presentation</vt:lpstr>
      <vt:lpstr>References : http://www.rxlist.com/humulin-r-drug.htm  http://www.drugs.com/cdi/humulin-r.html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Lepirudin</dc:title>
  <dc:creator>Lubna</dc:creator>
  <cp:lastModifiedBy>bic2</cp:lastModifiedBy>
  <cp:revision>17</cp:revision>
  <dcterms:created xsi:type="dcterms:W3CDTF">2014-12-29T07:14:40Z</dcterms:created>
  <dcterms:modified xsi:type="dcterms:W3CDTF">2015-01-11T15:49:34Z</dcterms:modified>
</cp:coreProperties>
</file>